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8288000" cy="10287000"/>
  <p:notesSz cx="6858000" cy="9144000"/>
  <p:embeddedFontLst>
    <p:embeddedFont>
      <p:font typeface="TDTD강굴림" panose="020B0600000101010101" charset="-127"/>
      <p:regular r:id="rId19"/>
    </p:embeddedFont>
    <p:embeddedFont>
      <p:font typeface="True Typewriter" panose="020B0600000101010101" charset="0"/>
      <p:regular r:id="rId20"/>
    </p:embeddedFont>
    <p:embeddedFont>
      <p:font typeface="TDTD신굴림" panose="020B0600000101010101" charset="-127"/>
      <p:regular r:id="rId21"/>
    </p:embeddedFon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Courier Prime" panose="020B0600000101010101" charset="0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5" d="100"/>
          <a:sy n="55" d="100"/>
        </p:scale>
        <p:origin x="658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07784" y="3229877"/>
            <a:ext cx="9140655" cy="3827246"/>
            <a:chOff x="0" y="0"/>
            <a:chExt cx="12187540" cy="5102994"/>
          </a:xfrm>
        </p:grpSpPr>
        <p:sp>
          <p:nvSpPr>
            <p:cNvPr id="3" name="TextBox 3"/>
            <p:cNvSpPr txBox="1"/>
            <p:nvPr/>
          </p:nvSpPr>
          <p:spPr>
            <a:xfrm>
              <a:off x="0" y="-85725"/>
              <a:ext cx="12187540" cy="8691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5413"/>
                </a:lnSpc>
                <a:spcBef>
                  <a:spcPct val="0"/>
                </a:spcBef>
              </a:pPr>
              <a:r>
                <a:rPr lang="en-US" sz="3866" u="sng">
                  <a:solidFill>
                    <a:srgbClr val="FFFFFF"/>
                  </a:solidFill>
                  <a:latin typeface="Courier Prime"/>
                </a:rPr>
                <a:t>Object Detection Project: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1231115"/>
              <a:ext cx="12187540" cy="28289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8399"/>
                </a:lnSpc>
              </a:pPr>
              <a:r>
                <a:rPr lang="en-US" sz="6999">
                  <a:solidFill>
                    <a:srgbClr val="FFFFFF"/>
                  </a:solidFill>
                  <a:latin typeface="Courier Prime"/>
                </a:rPr>
                <a:t>Somebody Help Me!</a:t>
              </a:r>
            </a:p>
            <a:p>
              <a:pPr marL="0" lvl="0" indent="0" algn="l">
                <a:lnSpc>
                  <a:spcPts val="8399"/>
                </a:lnSpc>
                <a:spcBef>
                  <a:spcPct val="0"/>
                </a:spcBef>
              </a:pPr>
              <a:r>
                <a:rPr lang="en-US" sz="6999">
                  <a:solidFill>
                    <a:srgbClr val="FFFFFF"/>
                  </a:solidFill>
                  <a:latin typeface="Courier Prime"/>
                </a:rPr>
                <a:t>Dark Insight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4496214"/>
              <a:ext cx="12187540" cy="6067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60"/>
                </a:lnSpc>
              </a:pPr>
              <a:r>
                <a:rPr lang="en-US" sz="2614" spc="222">
                  <a:solidFill>
                    <a:srgbClr val="FFFFFF"/>
                  </a:solidFill>
                  <a:latin typeface="True Typewriter"/>
                </a:rPr>
                <a:t>Team. Moon Young Sik</a:t>
              </a:r>
            </a:p>
          </p:txBody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1272228" y="-642622"/>
            <a:ext cx="7269743" cy="11572243"/>
            <a:chOff x="0" y="0"/>
            <a:chExt cx="8089900" cy="12877800"/>
          </a:xfrm>
        </p:grpSpPr>
        <p:sp>
          <p:nvSpPr>
            <p:cNvPr id="7" name="Freeform 7"/>
            <p:cNvSpPr/>
            <p:nvPr/>
          </p:nvSpPr>
          <p:spPr>
            <a:xfrm>
              <a:off x="431800" y="260350"/>
              <a:ext cx="7533639" cy="4434840"/>
            </a:xfrm>
            <a:custGeom>
              <a:avLst/>
              <a:gdLst/>
              <a:ahLst/>
              <a:cxnLst/>
              <a:rect l="l" t="t" r="r" b="b"/>
              <a:pathLst>
                <a:path w="7533639" h="4434840">
                  <a:moveTo>
                    <a:pt x="7484110" y="4419600"/>
                  </a:moveTo>
                  <a:cubicBezTo>
                    <a:pt x="7484110" y="4419600"/>
                    <a:pt x="4975860" y="4404360"/>
                    <a:pt x="3801110" y="4419600"/>
                  </a:cubicBezTo>
                  <a:cubicBezTo>
                    <a:pt x="2626360" y="4434840"/>
                    <a:pt x="1087120" y="4419600"/>
                    <a:pt x="1087120" y="4419600"/>
                  </a:cubicBezTo>
                  <a:lnTo>
                    <a:pt x="49530" y="4419600"/>
                  </a:lnTo>
                  <a:cubicBezTo>
                    <a:pt x="49530" y="4419600"/>
                    <a:pt x="0" y="2293620"/>
                    <a:pt x="49530" y="1910080"/>
                  </a:cubicBezTo>
                  <a:cubicBezTo>
                    <a:pt x="99060" y="1526540"/>
                    <a:pt x="49530" y="13970"/>
                    <a:pt x="49530" y="13970"/>
                  </a:cubicBezTo>
                  <a:lnTo>
                    <a:pt x="2401570" y="13970"/>
                  </a:lnTo>
                  <a:cubicBezTo>
                    <a:pt x="3977640" y="13970"/>
                    <a:pt x="4546600" y="0"/>
                    <a:pt x="5816600" y="13970"/>
                  </a:cubicBezTo>
                  <a:cubicBezTo>
                    <a:pt x="7086600" y="27940"/>
                    <a:pt x="7485380" y="13970"/>
                    <a:pt x="7485380" y="13970"/>
                  </a:cubicBezTo>
                  <a:cubicBezTo>
                    <a:pt x="7485380" y="13970"/>
                    <a:pt x="7490461" y="906780"/>
                    <a:pt x="7512050" y="1253490"/>
                  </a:cubicBezTo>
                  <a:cubicBezTo>
                    <a:pt x="7533639" y="1600200"/>
                    <a:pt x="7485380" y="3834130"/>
                    <a:pt x="7485380" y="3834130"/>
                  </a:cubicBezTo>
                  <a:lnTo>
                    <a:pt x="7485380" y="4419600"/>
                  </a:lnTo>
                  <a:lnTo>
                    <a:pt x="7484110" y="4419600"/>
                  </a:lnTo>
                  <a:close/>
                </a:path>
              </a:pathLst>
            </a:custGeom>
            <a:blipFill>
              <a:blip r:embed="rId2"/>
              <a:stretch>
                <a:fillRect t="-34756" b="-34756"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271780" y="3496310"/>
              <a:ext cx="7589520" cy="6064250"/>
            </a:xfrm>
            <a:custGeom>
              <a:avLst/>
              <a:gdLst/>
              <a:ahLst/>
              <a:cxnLst/>
              <a:rect l="l" t="t" r="r" b="b"/>
              <a:pathLst>
                <a:path w="7589520" h="6064250">
                  <a:moveTo>
                    <a:pt x="7484110" y="6064250"/>
                  </a:moveTo>
                  <a:cubicBezTo>
                    <a:pt x="7484110" y="6064250"/>
                    <a:pt x="4961890" y="6002020"/>
                    <a:pt x="3782060" y="5999480"/>
                  </a:cubicBezTo>
                  <a:cubicBezTo>
                    <a:pt x="2602230" y="5996941"/>
                    <a:pt x="1052830" y="5952490"/>
                    <a:pt x="1052830" y="5952490"/>
                  </a:cubicBezTo>
                  <a:lnTo>
                    <a:pt x="7620" y="5934710"/>
                  </a:lnTo>
                  <a:cubicBezTo>
                    <a:pt x="7620" y="5934710"/>
                    <a:pt x="0" y="3542029"/>
                    <a:pt x="57150" y="3110229"/>
                  </a:cubicBezTo>
                  <a:cubicBezTo>
                    <a:pt x="114300" y="2678429"/>
                    <a:pt x="93980" y="976629"/>
                    <a:pt x="93980" y="976629"/>
                  </a:cubicBezTo>
                  <a:cubicBezTo>
                    <a:pt x="93980" y="976629"/>
                    <a:pt x="701040" y="1243329"/>
                    <a:pt x="2277110" y="1083309"/>
                  </a:cubicBezTo>
                  <a:cubicBezTo>
                    <a:pt x="3135630" y="995680"/>
                    <a:pt x="3868420" y="690880"/>
                    <a:pt x="4465320" y="681990"/>
                  </a:cubicBezTo>
                  <a:cubicBezTo>
                    <a:pt x="4706620" y="678180"/>
                    <a:pt x="4979670" y="838200"/>
                    <a:pt x="5278120" y="674370"/>
                  </a:cubicBezTo>
                  <a:cubicBezTo>
                    <a:pt x="5474970" y="566420"/>
                    <a:pt x="5690870" y="405130"/>
                    <a:pt x="5844540" y="330200"/>
                  </a:cubicBezTo>
                  <a:cubicBezTo>
                    <a:pt x="5900420" y="304800"/>
                    <a:pt x="5962650" y="294640"/>
                    <a:pt x="6023610" y="299720"/>
                  </a:cubicBezTo>
                  <a:cubicBezTo>
                    <a:pt x="6070600" y="280670"/>
                    <a:pt x="6212840" y="191770"/>
                    <a:pt x="6283960" y="182880"/>
                  </a:cubicBezTo>
                  <a:cubicBezTo>
                    <a:pt x="6350000" y="175260"/>
                    <a:pt x="7588250" y="0"/>
                    <a:pt x="7588250" y="0"/>
                  </a:cubicBezTo>
                  <a:cubicBezTo>
                    <a:pt x="7588250" y="0"/>
                    <a:pt x="7556500" y="2112010"/>
                    <a:pt x="7573010" y="2503170"/>
                  </a:cubicBezTo>
                  <a:cubicBezTo>
                    <a:pt x="7589520" y="2894330"/>
                    <a:pt x="7495540" y="5406390"/>
                    <a:pt x="7495540" y="5406390"/>
                  </a:cubicBezTo>
                  <a:lnTo>
                    <a:pt x="7484110" y="6064250"/>
                  </a:lnTo>
                  <a:close/>
                </a:path>
              </a:pathLst>
            </a:custGeom>
            <a:blipFill>
              <a:blip r:embed="rId3"/>
              <a:stretch>
                <a:fillRect t="-12505" b="-12505"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501650" y="7593331"/>
              <a:ext cx="7567930" cy="5038090"/>
            </a:xfrm>
            <a:custGeom>
              <a:avLst/>
              <a:gdLst/>
              <a:ahLst/>
              <a:cxnLst/>
              <a:rect l="l" t="t" r="r" b="b"/>
              <a:pathLst>
                <a:path w="7567930" h="5038090">
                  <a:moveTo>
                    <a:pt x="85090" y="1249679"/>
                  </a:moveTo>
                  <a:cubicBezTo>
                    <a:pt x="85090" y="1249679"/>
                    <a:pt x="2078990" y="1145539"/>
                    <a:pt x="3616960" y="1036319"/>
                  </a:cubicBezTo>
                  <a:cubicBezTo>
                    <a:pt x="3681730" y="1031239"/>
                    <a:pt x="3776980" y="913129"/>
                    <a:pt x="3840480" y="908049"/>
                  </a:cubicBezTo>
                  <a:cubicBezTo>
                    <a:pt x="4370070" y="873759"/>
                    <a:pt x="4781550" y="810259"/>
                    <a:pt x="5074920" y="748030"/>
                  </a:cubicBezTo>
                  <a:cubicBezTo>
                    <a:pt x="6032501" y="546099"/>
                    <a:pt x="6893561" y="130810"/>
                    <a:pt x="6893561" y="130810"/>
                  </a:cubicBezTo>
                  <a:lnTo>
                    <a:pt x="7491730" y="0"/>
                  </a:lnTo>
                  <a:cubicBezTo>
                    <a:pt x="7491730" y="0"/>
                    <a:pt x="7567930" y="2391410"/>
                    <a:pt x="7522211" y="2824480"/>
                  </a:cubicBezTo>
                  <a:cubicBezTo>
                    <a:pt x="7476491" y="3257549"/>
                    <a:pt x="7545070" y="4958080"/>
                    <a:pt x="7545070" y="4958080"/>
                  </a:cubicBezTo>
                  <a:lnTo>
                    <a:pt x="5180330" y="4983480"/>
                  </a:lnTo>
                  <a:cubicBezTo>
                    <a:pt x="3595370" y="4999989"/>
                    <a:pt x="3023870" y="5022849"/>
                    <a:pt x="1746250" y="5020310"/>
                  </a:cubicBezTo>
                  <a:cubicBezTo>
                    <a:pt x="468630" y="5017771"/>
                    <a:pt x="68580" y="5038090"/>
                    <a:pt x="68580" y="5038090"/>
                  </a:cubicBezTo>
                  <a:cubicBezTo>
                    <a:pt x="68580" y="5038090"/>
                    <a:pt x="53340" y="4033521"/>
                    <a:pt x="26670" y="3643630"/>
                  </a:cubicBezTo>
                  <a:cubicBezTo>
                    <a:pt x="0" y="3253740"/>
                    <a:pt x="63500" y="1398269"/>
                    <a:pt x="63500" y="1398269"/>
                  </a:cubicBezTo>
                  <a:lnTo>
                    <a:pt x="85090" y="1249679"/>
                  </a:lnTo>
                  <a:close/>
                </a:path>
              </a:pathLst>
            </a:custGeom>
            <a:blipFill>
              <a:blip r:embed="rId4"/>
              <a:stretch>
                <a:fillRect t="-24680" b="-24680"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67310" y="3632200"/>
              <a:ext cx="7947660" cy="5035550"/>
            </a:xfrm>
            <a:custGeom>
              <a:avLst/>
              <a:gdLst/>
              <a:ahLst/>
              <a:cxnLst/>
              <a:rect l="l" t="t" r="r" b="b"/>
              <a:pathLst>
                <a:path w="7947660" h="5035550">
                  <a:moveTo>
                    <a:pt x="7947660" y="5035550"/>
                  </a:moveTo>
                  <a:lnTo>
                    <a:pt x="0" y="5035550"/>
                  </a:lnTo>
                  <a:lnTo>
                    <a:pt x="0" y="0"/>
                  </a:lnTo>
                  <a:lnTo>
                    <a:pt x="7947660" y="0"/>
                  </a:lnTo>
                  <a:lnTo>
                    <a:pt x="7947660" y="5035550"/>
                  </a:lnTo>
                  <a:close/>
                </a:path>
              </a:pathLst>
            </a:custGeom>
            <a:blipFill>
              <a:blip r:embed="rId5"/>
              <a:stretch>
                <a:fillRect l="-53" r="-53"/>
              </a:stretch>
            </a:blipFill>
          </p:spPr>
        </p:sp>
      </p:grpSp>
      <p:sp>
        <p:nvSpPr>
          <p:cNvPr id="11" name="AutoShape 11"/>
          <p:cNvSpPr/>
          <p:nvPr/>
        </p:nvSpPr>
        <p:spPr>
          <a:xfrm>
            <a:off x="1028700" y="1082079"/>
            <a:ext cx="8390981" cy="9525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12" name="AutoShape 12"/>
          <p:cNvSpPr/>
          <p:nvPr/>
        </p:nvSpPr>
        <p:spPr>
          <a:xfrm>
            <a:off x="1028700" y="9195396"/>
            <a:ext cx="8390981" cy="9525"/>
          </a:xfrm>
          <a:prstGeom prst="rect">
            <a:avLst/>
          </a:prstGeom>
          <a:solidFill>
            <a:srgbClr val="FFFFFF"/>
          </a:solidFill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0731" b="-70731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2014819"/>
            <a:ext cx="6451982" cy="7797916"/>
          </a:xfrm>
          <a:custGeom>
            <a:avLst/>
            <a:gdLst/>
            <a:ahLst/>
            <a:cxnLst/>
            <a:rect l="l" t="t" r="r" b="b"/>
            <a:pathLst>
              <a:path w="6451982" h="7797916">
                <a:moveTo>
                  <a:pt x="0" y="0"/>
                </a:moveTo>
                <a:lnTo>
                  <a:pt x="6451982" y="0"/>
                </a:lnTo>
                <a:lnTo>
                  <a:pt x="6451982" y="7797917"/>
                </a:lnTo>
                <a:lnTo>
                  <a:pt x="0" y="779791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28748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6583359" y="2014819"/>
            <a:ext cx="6232535" cy="7797916"/>
          </a:xfrm>
          <a:custGeom>
            <a:avLst/>
            <a:gdLst/>
            <a:ahLst/>
            <a:cxnLst/>
            <a:rect l="l" t="t" r="r" b="b"/>
            <a:pathLst>
              <a:path w="6232535" h="7797916">
                <a:moveTo>
                  <a:pt x="0" y="0"/>
                </a:moveTo>
                <a:lnTo>
                  <a:pt x="6232535" y="0"/>
                </a:lnTo>
                <a:lnTo>
                  <a:pt x="6232535" y="7797917"/>
                </a:lnTo>
                <a:lnTo>
                  <a:pt x="0" y="779791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2949244" y="3281421"/>
            <a:ext cx="7348234" cy="5264713"/>
          </a:xfrm>
          <a:custGeom>
            <a:avLst/>
            <a:gdLst/>
            <a:ahLst/>
            <a:cxnLst/>
            <a:rect l="l" t="t" r="r" b="b"/>
            <a:pathLst>
              <a:path w="7348234" h="5264713">
                <a:moveTo>
                  <a:pt x="0" y="0"/>
                </a:moveTo>
                <a:lnTo>
                  <a:pt x="7348235" y="0"/>
                </a:lnTo>
                <a:lnTo>
                  <a:pt x="7348235" y="5264713"/>
                </a:lnTo>
                <a:lnTo>
                  <a:pt x="0" y="526471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175" b="-175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459191" y="755713"/>
            <a:ext cx="5996737" cy="720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500"/>
              </a:lnSpc>
            </a:pPr>
            <a:r>
              <a:rPr lang="en-US" sz="5000">
                <a:solidFill>
                  <a:srgbClr val="000000"/>
                </a:solidFill>
                <a:ea typeface="TDTD강굴림"/>
              </a:rPr>
              <a:t>프로젝트 결과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707767" y="638175"/>
            <a:ext cx="7578225" cy="733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50"/>
              </a:lnSpc>
              <a:spcBef>
                <a:spcPct val="0"/>
              </a:spcBef>
            </a:pPr>
            <a:r>
              <a:rPr lang="en-US" sz="4500">
                <a:solidFill>
                  <a:srgbClr val="000000"/>
                </a:solidFill>
                <a:latin typeface="TDTD신굴림"/>
              </a:rPr>
              <a:t>Person Dataset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0731" b="-70731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698242" y="2415273"/>
            <a:ext cx="8056804" cy="7144421"/>
          </a:xfrm>
          <a:custGeom>
            <a:avLst/>
            <a:gdLst/>
            <a:ahLst/>
            <a:cxnLst/>
            <a:rect l="l" t="t" r="r" b="b"/>
            <a:pathLst>
              <a:path w="8056804" h="7144421">
                <a:moveTo>
                  <a:pt x="0" y="0"/>
                </a:moveTo>
                <a:lnTo>
                  <a:pt x="8056804" y="0"/>
                </a:lnTo>
                <a:lnTo>
                  <a:pt x="8056804" y="7144421"/>
                </a:lnTo>
                <a:lnTo>
                  <a:pt x="0" y="714442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921435" y="3670852"/>
            <a:ext cx="5996737" cy="4125353"/>
          </a:xfrm>
          <a:custGeom>
            <a:avLst/>
            <a:gdLst/>
            <a:ahLst/>
            <a:cxnLst/>
            <a:rect l="l" t="t" r="r" b="b"/>
            <a:pathLst>
              <a:path w="5996737" h="4125353">
                <a:moveTo>
                  <a:pt x="0" y="0"/>
                </a:moveTo>
                <a:lnTo>
                  <a:pt x="5996737" y="0"/>
                </a:lnTo>
                <a:lnTo>
                  <a:pt x="5996737" y="4125353"/>
                </a:lnTo>
                <a:lnTo>
                  <a:pt x="0" y="412535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72632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459191" y="755713"/>
            <a:ext cx="5996737" cy="720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500"/>
              </a:lnSpc>
            </a:pPr>
            <a:r>
              <a:rPr lang="en-US" sz="5000">
                <a:solidFill>
                  <a:srgbClr val="000000"/>
                </a:solidFill>
                <a:ea typeface="TDTD강굴림"/>
              </a:rPr>
              <a:t>프로젝트 결과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707767" y="638175"/>
            <a:ext cx="7578225" cy="733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50"/>
              </a:lnSpc>
              <a:spcBef>
                <a:spcPct val="0"/>
              </a:spcBef>
            </a:pPr>
            <a:r>
              <a:rPr lang="en-US" sz="4500">
                <a:solidFill>
                  <a:srgbClr val="000000"/>
                </a:solidFill>
                <a:latin typeface="TDTD신굴림"/>
              </a:rPr>
              <a:t>Person Dataset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0731" b="-70731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59191" y="3606901"/>
            <a:ext cx="8035610" cy="3996721"/>
          </a:xfrm>
          <a:custGeom>
            <a:avLst/>
            <a:gdLst/>
            <a:ahLst/>
            <a:cxnLst/>
            <a:rect l="l" t="t" r="r" b="b"/>
            <a:pathLst>
              <a:path w="8035610" h="3996721">
                <a:moveTo>
                  <a:pt x="0" y="0"/>
                </a:moveTo>
                <a:lnTo>
                  <a:pt x="8035610" y="0"/>
                </a:lnTo>
                <a:lnTo>
                  <a:pt x="8035610" y="3996721"/>
                </a:lnTo>
                <a:lnTo>
                  <a:pt x="0" y="399672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28283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9114630" y="2647846"/>
            <a:ext cx="8764499" cy="5914832"/>
          </a:xfrm>
          <a:custGeom>
            <a:avLst/>
            <a:gdLst/>
            <a:ahLst/>
            <a:cxnLst/>
            <a:rect l="l" t="t" r="r" b="b"/>
            <a:pathLst>
              <a:path w="8764499" h="5914832">
                <a:moveTo>
                  <a:pt x="0" y="0"/>
                </a:moveTo>
                <a:lnTo>
                  <a:pt x="8764499" y="0"/>
                </a:lnTo>
                <a:lnTo>
                  <a:pt x="8764499" y="5914831"/>
                </a:lnTo>
                <a:lnTo>
                  <a:pt x="0" y="591483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32478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459191" y="755713"/>
            <a:ext cx="5996737" cy="720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500"/>
              </a:lnSpc>
            </a:pPr>
            <a:r>
              <a:rPr lang="en-US" sz="5000">
                <a:solidFill>
                  <a:srgbClr val="000000"/>
                </a:solidFill>
                <a:ea typeface="TDTD강굴림"/>
              </a:rPr>
              <a:t>프로젝트 결과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707767" y="638175"/>
            <a:ext cx="7578225" cy="733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50"/>
              </a:lnSpc>
              <a:spcBef>
                <a:spcPct val="0"/>
              </a:spcBef>
            </a:pPr>
            <a:r>
              <a:rPr lang="en-US" sz="4500">
                <a:solidFill>
                  <a:srgbClr val="000000"/>
                </a:solidFill>
                <a:latin typeface="TDTD신굴림"/>
              </a:rPr>
              <a:t>Person Dataset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0731" b="-70731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457559" y="1681199"/>
            <a:ext cx="11767635" cy="8340295"/>
          </a:xfrm>
          <a:custGeom>
            <a:avLst/>
            <a:gdLst/>
            <a:ahLst/>
            <a:cxnLst/>
            <a:rect l="l" t="t" r="r" b="b"/>
            <a:pathLst>
              <a:path w="11767635" h="8340295">
                <a:moveTo>
                  <a:pt x="0" y="0"/>
                </a:moveTo>
                <a:lnTo>
                  <a:pt x="11767635" y="0"/>
                </a:lnTo>
                <a:lnTo>
                  <a:pt x="11767635" y="8340295"/>
                </a:lnTo>
                <a:lnTo>
                  <a:pt x="0" y="834029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459191" y="755713"/>
            <a:ext cx="5996737" cy="720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500"/>
              </a:lnSpc>
            </a:pPr>
            <a:r>
              <a:rPr lang="en-US" sz="5000">
                <a:solidFill>
                  <a:srgbClr val="000000"/>
                </a:solidFill>
                <a:ea typeface="TDTD강굴림"/>
              </a:rPr>
              <a:t>프로젝트 결과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707767" y="638175"/>
            <a:ext cx="7578225" cy="733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50"/>
              </a:lnSpc>
              <a:spcBef>
                <a:spcPct val="0"/>
              </a:spcBef>
            </a:pPr>
            <a:r>
              <a:rPr lang="en-US" sz="4500">
                <a:solidFill>
                  <a:srgbClr val="000000"/>
                </a:solidFill>
                <a:latin typeface="TDTD신굴림"/>
              </a:rPr>
              <a:t>Person Dataset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0731" b="-70731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459191" y="755713"/>
            <a:ext cx="5996737" cy="720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500"/>
              </a:lnSpc>
            </a:pPr>
            <a:r>
              <a:rPr lang="en-US" sz="5000">
                <a:solidFill>
                  <a:srgbClr val="000000"/>
                </a:solidFill>
                <a:ea typeface="TDTD강굴림"/>
              </a:rPr>
              <a:t>프로젝트 결과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9707767" y="638175"/>
            <a:ext cx="7578225" cy="733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50"/>
              </a:lnSpc>
              <a:spcBef>
                <a:spcPct val="0"/>
              </a:spcBef>
            </a:pPr>
            <a:r>
              <a:rPr lang="en-US" sz="4500">
                <a:solidFill>
                  <a:srgbClr val="000000"/>
                </a:solidFill>
                <a:latin typeface="TDTD신굴림"/>
              </a:rPr>
              <a:t>Person Dataset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774936" y="4802187"/>
            <a:ext cx="10738128" cy="720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00"/>
              </a:lnSpc>
              <a:spcBef>
                <a:spcPct val="0"/>
              </a:spcBef>
            </a:pPr>
            <a:r>
              <a:rPr lang="en-US" sz="5000">
                <a:solidFill>
                  <a:srgbClr val="000000"/>
                </a:solidFill>
                <a:ea typeface="TDTD강굴림"/>
              </a:rPr>
              <a:t>사람만 탐지하는 모델로 실종자 탐지 실험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0731" b="-70731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459191" y="755713"/>
            <a:ext cx="5996737" cy="720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500"/>
              </a:lnSpc>
            </a:pPr>
            <a:r>
              <a:rPr lang="en-US" sz="5000">
                <a:solidFill>
                  <a:srgbClr val="000000"/>
                </a:solidFill>
                <a:ea typeface="TDTD강굴림"/>
              </a:rPr>
              <a:t>프로젝트 결과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9707767" y="638175"/>
            <a:ext cx="7578225" cy="733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50"/>
              </a:lnSpc>
              <a:spcBef>
                <a:spcPct val="0"/>
              </a:spcBef>
            </a:pPr>
            <a:r>
              <a:rPr lang="en-US" sz="4500">
                <a:solidFill>
                  <a:srgbClr val="000000"/>
                </a:solidFill>
                <a:latin typeface="TDTD신굴림"/>
                <a:ea typeface="TDTD신굴림"/>
              </a:rPr>
              <a:t>Nuts + Person 전이학습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457753" y="4106862"/>
            <a:ext cx="11372493" cy="2111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00"/>
              </a:lnSpc>
            </a:pPr>
            <a:r>
              <a:rPr lang="en-US" sz="5000">
                <a:solidFill>
                  <a:srgbClr val="000000"/>
                </a:solidFill>
                <a:latin typeface="TDTD강굴림"/>
                <a:ea typeface="TDTD강굴림"/>
              </a:rPr>
              <a:t>nuts 모델 + person 모델 전이 학습 하면?</a:t>
            </a:r>
          </a:p>
          <a:p>
            <a:pPr algn="ctr">
              <a:lnSpc>
                <a:spcPts val="5500"/>
              </a:lnSpc>
            </a:pPr>
            <a:endParaRPr lang="en-US" sz="5000">
              <a:solidFill>
                <a:srgbClr val="000000"/>
              </a:solidFill>
              <a:latin typeface="TDTD강굴림"/>
              <a:ea typeface="TDTD강굴림"/>
            </a:endParaRPr>
          </a:p>
          <a:p>
            <a:pPr algn="ctr">
              <a:lnSpc>
                <a:spcPts val="5500"/>
              </a:lnSpc>
              <a:spcBef>
                <a:spcPct val="0"/>
              </a:spcBef>
            </a:pPr>
            <a:r>
              <a:rPr lang="en-US" sz="5000">
                <a:solidFill>
                  <a:srgbClr val="000000"/>
                </a:solidFill>
                <a:latin typeface="TDTD강굴림"/>
                <a:ea typeface="TDTD강굴림"/>
              </a:rPr>
              <a:t>작은 사람을 탐지 할 수 있지 않을까?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0731" b="-70731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459191" y="755713"/>
            <a:ext cx="5996737" cy="720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500"/>
              </a:lnSpc>
            </a:pPr>
            <a:r>
              <a:rPr lang="en-US" sz="5000">
                <a:solidFill>
                  <a:srgbClr val="000000"/>
                </a:solidFill>
                <a:ea typeface="TDTD강굴림"/>
              </a:rPr>
              <a:t>프로젝트 결과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9707767" y="638175"/>
            <a:ext cx="7578225" cy="733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50"/>
              </a:lnSpc>
              <a:spcBef>
                <a:spcPct val="0"/>
              </a:spcBef>
            </a:pPr>
            <a:r>
              <a:rPr lang="en-US" sz="4500">
                <a:solidFill>
                  <a:srgbClr val="000000"/>
                </a:solidFill>
                <a:ea typeface="TDTD신굴림"/>
              </a:rPr>
              <a:t>데이터셋 증강 학습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85120" y="4106862"/>
            <a:ext cx="17317760" cy="2111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00"/>
              </a:lnSpc>
            </a:pPr>
            <a:r>
              <a:rPr lang="en-US" sz="5000">
                <a:solidFill>
                  <a:srgbClr val="000000"/>
                </a:solidFill>
                <a:latin typeface="TDTD강굴림"/>
                <a:ea typeface="TDTD강굴림"/>
              </a:rPr>
              <a:t>GrayScale 또는 Saturation 기법으로 데이터셋 증강 학습?</a:t>
            </a:r>
          </a:p>
          <a:p>
            <a:pPr algn="ctr">
              <a:lnSpc>
                <a:spcPts val="5500"/>
              </a:lnSpc>
            </a:pPr>
            <a:endParaRPr lang="en-US" sz="5000">
              <a:solidFill>
                <a:srgbClr val="000000"/>
              </a:solidFill>
              <a:latin typeface="TDTD강굴림"/>
              <a:ea typeface="TDTD강굴림"/>
            </a:endParaRPr>
          </a:p>
          <a:p>
            <a:pPr algn="ctr">
              <a:lnSpc>
                <a:spcPts val="5500"/>
              </a:lnSpc>
              <a:spcBef>
                <a:spcPct val="0"/>
              </a:spcBef>
            </a:pPr>
            <a:r>
              <a:rPr lang="en-US" sz="5000">
                <a:solidFill>
                  <a:srgbClr val="000000"/>
                </a:solidFill>
                <a:latin typeface="TDTD강굴림"/>
                <a:ea typeface="TDTD강굴림"/>
              </a:rPr>
              <a:t>적외선 카메라, 야간투시경 등 야간에도 실종자 수색 노려볼지도..  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131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436611" y="4072773"/>
            <a:ext cx="5553651" cy="1257217"/>
            <a:chOff x="0" y="0"/>
            <a:chExt cx="7404867" cy="1676289"/>
          </a:xfrm>
        </p:grpSpPr>
        <p:sp>
          <p:nvSpPr>
            <p:cNvPr id="3" name="TextBox 3"/>
            <p:cNvSpPr txBox="1"/>
            <p:nvPr/>
          </p:nvSpPr>
          <p:spPr>
            <a:xfrm>
              <a:off x="0" y="-161925"/>
              <a:ext cx="7219705" cy="183821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582"/>
                </a:lnSpc>
              </a:pPr>
              <a:r>
                <a:rPr lang="en-US" sz="8273">
                  <a:solidFill>
                    <a:srgbClr val="EAEAE9"/>
                  </a:solidFill>
                  <a:ea typeface="TDTD신굴림"/>
                </a:rPr>
                <a:t>감사합니다</a:t>
              </a:r>
            </a:p>
          </p:txBody>
        </p:sp>
        <p:grpSp>
          <p:nvGrpSpPr>
            <p:cNvPr id="4" name="Group 4"/>
            <p:cNvGrpSpPr/>
            <p:nvPr/>
          </p:nvGrpSpPr>
          <p:grpSpPr>
            <a:xfrm>
              <a:off x="7034543" y="1070823"/>
              <a:ext cx="370325" cy="370325"/>
              <a:chOff x="0" y="0"/>
              <a:chExt cx="812800" cy="8128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A5355"/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-9525"/>
                <a:ext cx="812800" cy="822325"/>
              </a:xfrm>
              <a:prstGeom prst="rect">
                <a:avLst/>
              </a:prstGeom>
            </p:spPr>
            <p:txBody>
              <a:bodyPr lIns="105807" tIns="105807" rIns="105807" bIns="105807" rtlCol="0" anchor="ctr"/>
              <a:lstStyle/>
              <a:p>
                <a:pPr algn="ctr">
                  <a:lnSpc>
                    <a:spcPts val="1800"/>
                  </a:lnSpc>
                </a:pPr>
                <a:endParaRPr/>
              </a:p>
            </p:txBody>
          </p:sp>
        </p:grpSp>
      </p:grpSp>
      <p:sp>
        <p:nvSpPr>
          <p:cNvPr id="7" name="TextBox 7"/>
          <p:cNvSpPr txBox="1"/>
          <p:nvPr/>
        </p:nvSpPr>
        <p:spPr>
          <a:xfrm>
            <a:off x="6506046" y="5391317"/>
            <a:ext cx="5414779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EAEAE9"/>
                </a:solidFill>
                <a:latin typeface="TDTD신굴림"/>
              </a:rPr>
              <a:t>Q&amp;A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0731" b="-70731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630824" y="0"/>
            <a:ext cx="3314351" cy="10287000"/>
          </a:xfrm>
          <a:custGeom>
            <a:avLst/>
            <a:gdLst/>
            <a:ahLst/>
            <a:cxnLst/>
            <a:rect l="l" t="t" r="r" b="b"/>
            <a:pathLst>
              <a:path w="3314351" h="10287000">
                <a:moveTo>
                  <a:pt x="0" y="0"/>
                </a:moveTo>
                <a:lnTo>
                  <a:pt x="3314352" y="0"/>
                </a:lnTo>
                <a:lnTo>
                  <a:pt x="3314352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4151"/>
            </a:stretch>
          </a:blipFill>
        </p:spPr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377315" y="1260158"/>
            <a:ext cx="7766685" cy="7766685"/>
            <a:chOff x="0" y="0"/>
            <a:chExt cx="4572000" cy="4572000"/>
          </a:xfrm>
        </p:grpSpPr>
        <p:sp>
          <p:nvSpPr>
            <p:cNvPr id="5" name="Freeform 5"/>
            <p:cNvSpPr/>
            <p:nvPr/>
          </p:nvSpPr>
          <p:spPr>
            <a:xfrm>
              <a:off x="-1524" y="0"/>
              <a:ext cx="4572000" cy="4572000"/>
            </a:xfrm>
            <a:custGeom>
              <a:avLst/>
              <a:gdLst/>
              <a:ahLst/>
              <a:cxnLst/>
              <a:rect l="l" t="t" r="r" b="b"/>
              <a:pathLst>
                <a:path w="4572000" h="4572000">
                  <a:moveTo>
                    <a:pt x="4572000" y="0"/>
                  </a:moveTo>
                  <a:lnTo>
                    <a:pt x="4572000" y="4572000"/>
                  </a:lnTo>
                  <a:lnTo>
                    <a:pt x="0" y="4572000"/>
                  </a:lnTo>
                  <a:lnTo>
                    <a:pt x="0" y="0"/>
                  </a:lnTo>
                  <a:lnTo>
                    <a:pt x="457200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-1524" y="0"/>
              <a:ext cx="4572000" cy="4572000"/>
            </a:xfrm>
            <a:custGeom>
              <a:avLst/>
              <a:gdLst/>
              <a:ahLst/>
              <a:cxnLst/>
              <a:rect l="l" t="t" r="r" b="b"/>
              <a:pathLst>
                <a:path w="4572000" h="4572000">
                  <a:moveTo>
                    <a:pt x="4572000" y="0"/>
                  </a:moveTo>
                  <a:lnTo>
                    <a:pt x="4572000" y="4572000"/>
                  </a:lnTo>
                  <a:lnTo>
                    <a:pt x="0" y="4572000"/>
                  </a:lnTo>
                  <a:lnTo>
                    <a:pt x="0" y="0"/>
                  </a:lnTo>
                  <a:lnTo>
                    <a:pt x="457200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</p:grpSp>
      <p:sp>
        <p:nvSpPr>
          <p:cNvPr id="7" name="Freeform 7"/>
          <p:cNvSpPr/>
          <p:nvPr/>
        </p:nvSpPr>
        <p:spPr>
          <a:xfrm rot="-10800000">
            <a:off x="411624" y="383072"/>
            <a:ext cx="4226402" cy="5825868"/>
          </a:xfrm>
          <a:custGeom>
            <a:avLst/>
            <a:gdLst/>
            <a:ahLst/>
            <a:cxnLst/>
            <a:rect l="l" t="t" r="r" b="b"/>
            <a:pathLst>
              <a:path w="4226402" h="5825868">
                <a:moveTo>
                  <a:pt x="0" y="0"/>
                </a:moveTo>
                <a:lnTo>
                  <a:pt x="4226403" y="0"/>
                </a:lnTo>
                <a:lnTo>
                  <a:pt x="4226403" y="5825868"/>
                </a:lnTo>
                <a:lnTo>
                  <a:pt x="0" y="582586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0401856" y="7515315"/>
            <a:ext cx="5996737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ea typeface="TDTD강굴림"/>
              </a:rPr>
              <a:t>프로젝트 결과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401856" y="3381731"/>
            <a:ext cx="5996737" cy="1431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999"/>
              </a:lnSpc>
            </a:pPr>
            <a:r>
              <a:rPr lang="en-US" sz="9999">
                <a:solidFill>
                  <a:srgbClr val="000000"/>
                </a:solidFill>
                <a:latin typeface="TDTD강굴림"/>
              </a:rPr>
              <a:t>Contents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401856" y="5219997"/>
            <a:ext cx="5996737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ea typeface="TDTD강굴림"/>
              </a:rPr>
              <a:t>프로젝트 개요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401856" y="5985103"/>
            <a:ext cx="5996737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ea typeface="TDTD강굴림"/>
              </a:rPr>
              <a:t>프로젝트 구성과 역할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401856" y="6750209"/>
            <a:ext cx="5996737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ea typeface="TDTD강굴림"/>
              </a:rPr>
              <a:t>프로젝트 수행 구성과 방법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0731" b="-70731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742479" y="6450801"/>
            <a:ext cx="3095550" cy="586244"/>
            <a:chOff x="0" y="0"/>
            <a:chExt cx="812800" cy="15393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153930"/>
            </a:xfrm>
            <a:custGeom>
              <a:avLst/>
              <a:gdLst/>
              <a:ahLst/>
              <a:cxnLst/>
              <a:rect l="l" t="t" r="r" b="b"/>
              <a:pathLst>
                <a:path w="812800" h="153930">
                  <a:moveTo>
                    <a:pt x="0" y="0"/>
                  </a:moveTo>
                  <a:lnTo>
                    <a:pt x="812800" y="0"/>
                  </a:lnTo>
                  <a:lnTo>
                    <a:pt x="812800" y="153930"/>
                  </a:lnTo>
                  <a:lnTo>
                    <a:pt x="0" y="153930"/>
                  </a:lnTo>
                  <a:close/>
                </a:path>
              </a:pathLst>
            </a:custGeom>
            <a:solidFill>
              <a:srgbClr val="3D3D3D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9525"/>
              <a:ext cx="812800" cy="1634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0"/>
                </a:lnSpc>
              </a:pPr>
              <a:r>
                <a:rPr lang="en-US" sz="3000" spc="150">
                  <a:solidFill>
                    <a:srgbClr val="F4F4F4"/>
                  </a:solidFill>
                  <a:ea typeface="TDTD신굴림"/>
                </a:rPr>
                <a:t>기존의 문제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742479" y="8306853"/>
            <a:ext cx="3095550" cy="586244"/>
            <a:chOff x="0" y="0"/>
            <a:chExt cx="812800" cy="15393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153930"/>
            </a:xfrm>
            <a:custGeom>
              <a:avLst/>
              <a:gdLst/>
              <a:ahLst/>
              <a:cxnLst/>
              <a:rect l="l" t="t" r="r" b="b"/>
              <a:pathLst>
                <a:path w="812800" h="153930">
                  <a:moveTo>
                    <a:pt x="0" y="0"/>
                  </a:moveTo>
                  <a:lnTo>
                    <a:pt x="812800" y="0"/>
                  </a:lnTo>
                  <a:lnTo>
                    <a:pt x="812800" y="153930"/>
                  </a:lnTo>
                  <a:lnTo>
                    <a:pt x="0" y="153930"/>
                  </a:lnTo>
                  <a:close/>
                </a:path>
              </a:pathLst>
            </a:custGeom>
            <a:solidFill>
              <a:srgbClr val="3D3D3D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9525"/>
              <a:ext cx="812800" cy="1634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0"/>
                </a:lnSpc>
              </a:pPr>
              <a:r>
                <a:rPr lang="en-US" sz="3000" spc="150">
                  <a:solidFill>
                    <a:srgbClr val="F4F4F4"/>
                  </a:solidFill>
                  <a:ea typeface="TDTD신굴림"/>
                </a:rPr>
                <a:t>프로젝트 목표</a:t>
              </a:r>
            </a:p>
          </p:txBody>
        </p:sp>
      </p:grpSp>
      <p:sp>
        <p:nvSpPr>
          <p:cNvPr id="9" name="Freeform 9"/>
          <p:cNvSpPr/>
          <p:nvPr/>
        </p:nvSpPr>
        <p:spPr>
          <a:xfrm>
            <a:off x="742479" y="1639709"/>
            <a:ext cx="9765643" cy="4647822"/>
          </a:xfrm>
          <a:custGeom>
            <a:avLst/>
            <a:gdLst/>
            <a:ahLst/>
            <a:cxnLst/>
            <a:rect l="l" t="t" r="r" b="b"/>
            <a:pathLst>
              <a:path w="9765643" h="4647822">
                <a:moveTo>
                  <a:pt x="0" y="0"/>
                </a:moveTo>
                <a:lnTo>
                  <a:pt x="9765643" y="0"/>
                </a:lnTo>
                <a:lnTo>
                  <a:pt x="9765643" y="4647821"/>
                </a:lnTo>
                <a:lnTo>
                  <a:pt x="0" y="464782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4025"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1481238" y="2254469"/>
            <a:ext cx="5778062" cy="5778062"/>
          </a:xfrm>
          <a:custGeom>
            <a:avLst/>
            <a:gdLst/>
            <a:ahLst/>
            <a:cxnLst/>
            <a:rect l="l" t="t" r="r" b="b"/>
            <a:pathLst>
              <a:path w="5778062" h="5778062">
                <a:moveTo>
                  <a:pt x="0" y="0"/>
                </a:moveTo>
                <a:lnTo>
                  <a:pt x="5778062" y="0"/>
                </a:lnTo>
                <a:lnTo>
                  <a:pt x="5778062" y="5778062"/>
                </a:lnTo>
                <a:lnTo>
                  <a:pt x="0" y="57780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459191" y="755713"/>
            <a:ext cx="5996737" cy="720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500"/>
              </a:lnSpc>
            </a:pPr>
            <a:r>
              <a:rPr lang="en-US" sz="5000">
                <a:solidFill>
                  <a:srgbClr val="000000"/>
                </a:solidFill>
                <a:ea typeface="TDTD강굴림"/>
              </a:rPr>
              <a:t>프로젝트 개요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42479" y="7250342"/>
            <a:ext cx="16516821" cy="818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41402" lvl="1" indent="-270701" algn="l">
              <a:lnSpc>
                <a:spcPts val="3259"/>
              </a:lnSpc>
              <a:buFont typeface="Arial"/>
              <a:buChar char="•"/>
            </a:pPr>
            <a:r>
              <a:rPr lang="en-US" sz="2507">
                <a:solidFill>
                  <a:srgbClr val="000000"/>
                </a:solidFill>
                <a:latin typeface="TDTD신굴림"/>
                <a:ea typeface="TDTD신굴림"/>
              </a:rPr>
              <a:t>수색 과정의 [인력, 위험, 시간] 문제.</a:t>
            </a:r>
          </a:p>
          <a:p>
            <a:pPr marL="541402" lvl="1" indent="-270701" algn="l">
              <a:lnSpc>
                <a:spcPts val="3259"/>
              </a:lnSpc>
              <a:spcBef>
                <a:spcPct val="0"/>
              </a:spcBef>
              <a:buFont typeface="Arial"/>
              <a:buChar char="•"/>
            </a:pPr>
            <a:r>
              <a:rPr lang="en-US" sz="2507">
                <a:solidFill>
                  <a:srgbClr val="000000"/>
                </a:solidFill>
                <a:latin typeface="TDTD신굴림"/>
                <a:ea typeface="TDTD신굴림"/>
              </a:rPr>
              <a:t>인간의 한계 : 한번에 한 개의 물체를 인지함.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42479" y="9103376"/>
            <a:ext cx="15982084" cy="818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41402" lvl="1" indent="-270701" algn="l">
              <a:lnSpc>
                <a:spcPts val="3259"/>
              </a:lnSpc>
              <a:buFont typeface="Arial"/>
              <a:buChar char="•"/>
            </a:pPr>
            <a:r>
              <a:rPr lang="en-US" sz="2507">
                <a:solidFill>
                  <a:srgbClr val="000000"/>
                </a:solidFill>
                <a:latin typeface="TDTD신굴림"/>
                <a:ea typeface="TDTD신굴림"/>
              </a:rPr>
              <a:t>수색 작업의 보조 도구로서 AI 오브젝트 디텍션 기능을 활용해 기존의 문제를 보완하길 바람</a:t>
            </a:r>
          </a:p>
          <a:p>
            <a:pPr algn="l">
              <a:lnSpc>
                <a:spcPts val="3259"/>
              </a:lnSpc>
              <a:spcBef>
                <a:spcPct val="0"/>
              </a:spcBef>
            </a:pPr>
            <a:endParaRPr lang="en-US" sz="2507">
              <a:solidFill>
                <a:srgbClr val="000000"/>
              </a:solidFill>
              <a:latin typeface="TDTD신굴림"/>
              <a:ea typeface="TDTD신굴림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0731" b="-70731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439155" y="2247008"/>
            <a:ext cx="4770809" cy="717706"/>
            <a:chOff x="0" y="0"/>
            <a:chExt cx="1023222" cy="15393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23222" cy="153930"/>
            </a:xfrm>
            <a:custGeom>
              <a:avLst/>
              <a:gdLst/>
              <a:ahLst/>
              <a:cxnLst/>
              <a:rect l="l" t="t" r="r" b="b"/>
              <a:pathLst>
                <a:path w="1023222" h="153930">
                  <a:moveTo>
                    <a:pt x="0" y="0"/>
                  </a:moveTo>
                  <a:lnTo>
                    <a:pt x="1023222" y="0"/>
                  </a:lnTo>
                  <a:lnTo>
                    <a:pt x="1023222" y="153930"/>
                  </a:lnTo>
                  <a:lnTo>
                    <a:pt x="0" y="153930"/>
                  </a:lnTo>
                  <a:close/>
                </a:path>
              </a:pathLst>
            </a:custGeom>
            <a:solidFill>
              <a:srgbClr val="3D3D3D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9525"/>
              <a:ext cx="1023222" cy="1634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0"/>
                </a:lnSpc>
              </a:pPr>
              <a:r>
                <a:rPr lang="en-US" sz="3000" spc="150">
                  <a:solidFill>
                    <a:srgbClr val="F4F4F4"/>
                  </a:solidFill>
                  <a:ea typeface="TDTD신굴림"/>
                </a:rPr>
                <a:t>프로젝트 구성</a:t>
              </a:r>
            </a:p>
          </p:txBody>
        </p:sp>
      </p:grpSp>
      <p:sp>
        <p:nvSpPr>
          <p:cNvPr id="6" name="Freeform 6"/>
          <p:cNvSpPr/>
          <p:nvPr/>
        </p:nvSpPr>
        <p:spPr>
          <a:xfrm>
            <a:off x="9706647" y="2247008"/>
            <a:ext cx="7552653" cy="7388632"/>
          </a:xfrm>
          <a:custGeom>
            <a:avLst/>
            <a:gdLst/>
            <a:ahLst/>
            <a:cxnLst/>
            <a:rect l="l" t="t" r="r" b="b"/>
            <a:pathLst>
              <a:path w="7552653" h="7388632">
                <a:moveTo>
                  <a:pt x="0" y="0"/>
                </a:moveTo>
                <a:lnTo>
                  <a:pt x="7552653" y="0"/>
                </a:lnTo>
                <a:lnTo>
                  <a:pt x="7552653" y="7388633"/>
                </a:lnTo>
                <a:lnTo>
                  <a:pt x="0" y="738863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109" b="-1109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459191" y="755713"/>
            <a:ext cx="5996737" cy="720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500"/>
              </a:lnSpc>
            </a:pPr>
            <a:r>
              <a:rPr lang="en-US" sz="5000">
                <a:solidFill>
                  <a:srgbClr val="000000"/>
                </a:solidFill>
                <a:ea typeface="TDTD강굴림"/>
              </a:rPr>
              <a:t>프로젝트 구성과 역할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439155" y="2936139"/>
            <a:ext cx="10025610" cy="68656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98"/>
              </a:lnSpc>
            </a:pPr>
            <a:endParaRPr/>
          </a:p>
          <a:p>
            <a:pPr marL="697241" lvl="1" indent="-348621" algn="l">
              <a:lnSpc>
                <a:spcPts val="4198"/>
              </a:lnSpc>
              <a:buFont typeface="Arial"/>
              <a:buChar char="•"/>
            </a:pPr>
            <a:r>
              <a:rPr lang="en-US" sz="3229">
                <a:solidFill>
                  <a:srgbClr val="000000"/>
                </a:solidFill>
                <a:ea typeface="TDTD신굴림"/>
              </a:rPr>
              <a:t>모델 학습 데이터셋 탐색</a:t>
            </a:r>
          </a:p>
          <a:p>
            <a:pPr algn="l">
              <a:lnSpc>
                <a:spcPts val="4198"/>
              </a:lnSpc>
            </a:pPr>
            <a:endParaRPr lang="en-US" sz="3229">
              <a:solidFill>
                <a:srgbClr val="000000"/>
              </a:solidFill>
              <a:ea typeface="TDTD신굴림"/>
            </a:endParaRPr>
          </a:p>
          <a:p>
            <a:pPr marL="697241" lvl="1" indent="-348621" algn="l">
              <a:lnSpc>
                <a:spcPts val="4198"/>
              </a:lnSpc>
              <a:buFont typeface="Arial"/>
              <a:buChar char="•"/>
            </a:pPr>
            <a:r>
              <a:rPr lang="en-US" sz="3229">
                <a:solidFill>
                  <a:srgbClr val="000000"/>
                </a:solidFill>
                <a:ea typeface="TDTD신굴림"/>
              </a:rPr>
              <a:t>모델 탐색 및 선정</a:t>
            </a:r>
          </a:p>
          <a:p>
            <a:pPr algn="l">
              <a:lnSpc>
                <a:spcPts val="4198"/>
              </a:lnSpc>
            </a:pPr>
            <a:endParaRPr lang="en-US" sz="3229">
              <a:solidFill>
                <a:srgbClr val="000000"/>
              </a:solidFill>
              <a:ea typeface="TDTD신굴림"/>
            </a:endParaRPr>
          </a:p>
          <a:p>
            <a:pPr marL="697241" lvl="1" indent="-348621" algn="l">
              <a:lnSpc>
                <a:spcPts val="4198"/>
              </a:lnSpc>
              <a:buFont typeface="Arial"/>
              <a:buChar char="•"/>
            </a:pPr>
            <a:r>
              <a:rPr lang="en-US" sz="3229">
                <a:solidFill>
                  <a:srgbClr val="000000"/>
                </a:solidFill>
                <a:ea typeface="TDTD신굴림"/>
              </a:rPr>
              <a:t>모델 학습 및 테스트</a:t>
            </a:r>
          </a:p>
          <a:p>
            <a:pPr algn="l">
              <a:lnSpc>
                <a:spcPts val="4198"/>
              </a:lnSpc>
            </a:pPr>
            <a:endParaRPr lang="en-US" sz="3229">
              <a:solidFill>
                <a:srgbClr val="000000"/>
              </a:solidFill>
              <a:ea typeface="TDTD신굴림"/>
            </a:endParaRPr>
          </a:p>
          <a:p>
            <a:pPr marL="697241" lvl="1" indent="-348621" algn="l">
              <a:lnSpc>
                <a:spcPts val="4198"/>
              </a:lnSpc>
              <a:buFont typeface="Arial"/>
              <a:buChar char="•"/>
            </a:pPr>
            <a:r>
              <a:rPr lang="en-US" sz="3229">
                <a:solidFill>
                  <a:srgbClr val="000000"/>
                </a:solidFill>
                <a:ea typeface="TDTD신굴림"/>
              </a:rPr>
              <a:t>모델 성능 향상 전략</a:t>
            </a:r>
          </a:p>
          <a:p>
            <a:pPr algn="l">
              <a:lnSpc>
                <a:spcPts val="4198"/>
              </a:lnSpc>
            </a:pPr>
            <a:endParaRPr lang="en-US" sz="3229">
              <a:solidFill>
                <a:srgbClr val="000000"/>
              </a:solidFill>
              <a:ea typeface="TDTD신굴림"/>
            </a:endParaRPr>
          </a:p>
          <a:p>
            <a:pPr marL="697241" lvl="1" indent="-348621" algn="l">
              <a:lnSpc>
                <a:spcPts val="4198"/>
              </a:lnSpc>
              <a:buFont typeface="Arial"/>
              <a:buChar char="•"/>
            </a:pPr>
            <a:r>
              <a:rPr lang="en-US" sz="3229">
                <a:solidFill>
                  <a:srgbClr val="000000"/>
                </a:solidFill>
                <a:ea typeface="TDTD신굴림"/>
              </a:rPr>
              <a:t>모델 성능 평가</a:t>
            </a:r>
          </a:p>
          <a:p>
            <a:pPr algn="l">
              <a:lnSpc>
                <a:spcPts val="4198"/>
              </a:lnSpc>
            </a:pPr>
            <a:endParaRPr lang="en-US" sz="3229">
              <a:solidFill>
                <a:srgbClr val="000000"/>
              </a:solidFill>
              <a:ea typeface="TDTD신굴림"/>
            </a:endParaRPr>
          </a:p>
          <a:p>
            <a:pPr marL="697241" lvl="1" indent="-348621" algn="l">
              <a:lnSpc>
                <a:spcPts val="4198"/>
              </a:lnSpc>
              <a:buFont typeface="Arial"/>
              <a:buChar char="•"/>
            </a:pPr>
            <a:r>
              <a:rPr lang="en-US" sz="3229">
                <a:solidFill>
                  <a:srgbClr val="000000"/>
                </a:solidFill>
                <a:ea typeface="TDTD신굴림"/>
              </a:rPr>
              <a:t>서비스 구현</a:t>
            </a:r>
          </a:p>
          <a:p>
            <a:pPr algn="l">
              <a:lnSpc>
                <a:spcPts val="4198"/>
              </a:lnSpc>
              <a:spcBef>
                <a:spcPct val="0"/>
              </a:spcBef>
            </a:pPr>
            <a:endParaRPr lang="en-US" sz="3229">
              <a:solidFill>
                <a:srgbClr val="000000"/>
              </a:solidFill>
              <a:ea typeface="TDTD신굴림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0731" b="-70731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55772" y="3692356"/>
            <a:ext cx="17376456" cy="2926306"/>
          </a:xfrm>
          <a:custGeom>
            <a:avLst/>
            <a:gdLst/>
            <a:ahLst/>
            <a:cxnLst/>
            <a:rect l="l" t="t" r="r" b="b"/>
            <a:pathLst>
              <a:path w="17376456" h="2926306">
                <a:moveTo>
                  <a:pt x="0" y="0"/>
                </a:moveTo>
                <a:lnTo>
                  <a:pt x="17376456" y="0"/>
                </a:lnTo>
                <a:lnTo>
                  <a:pt x="17376456" y="2926306"/>
                </a:lnTo>
                <a:lnTo>
                  <a:pt x="0" y="292630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459191" y="755713"/>
            <a:ext cx="5996737" cy="720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500"/>
              </a:lnSpc>
            </a:pPr>
            <a:r>
              <a:rPr lang="en-US" sz="5000">
                <a:solidFill>
                  <a:srgbClr val="000000"/>
                </a:solidFill>
                <a:ea typeface="TDTD강굴림"/>
              </a:rPr>
              <a:t>프로젝트 구성과 역할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144000" y="618688"/>
            <a:ext cx="7578225" cy="733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50"/>
              </a:lnSpc>
              <a:spcBef>
                <a:spcPct val="0"/>
              </a:spcBef>
            </a:pPr>
            <a:r>
              <a:rPr lang="en-US" sz="4500">
                <a:solidFill>
                  <a:srgbClr val="000000"/>
                </a:solidFill>
                <a:latin typeface="TDTD신굴림"/>
              </a:rPr>
              <a:t>WorkTimePlan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988493" y="7173712"/>
            <a:ext cx="11740359" cy="8664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36"/>
              </a:lnSpc>
            </a:pPr>
            <a:endParaRPr/>
          </a:p>
          <a:p>
            <a:pPr algn="ctr">
              <a:lnSpc>
                <a:spcPts val="3336"/>
              </a:lnSpc>
              <a:spcBef>
                <a:spcPct val="0"/>
              </a:spcBef>
            </a:pPr>
            <a:r>
              <a:rPr lang="en-US" sz="2780" spc="139">
                <a:solidFill>
                  <a:srgbClr val="000000"/>
                </a:solidFill>
                <a:latin typeface="TDTD신굴림"/>
              </a:rPr>
              <a:t>https://github.com/users/YoungsikMoon/projects/5/views/1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0731" b="-70731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2012272" y="1868135"/>
            <a:ext cx="6245159" cy="584454"/>
            <a:chOff x="0" y="0"/>
            <a:chExt cx="1644815" cy="15393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644815" cy="153930"/>
            </a:xfrm>
            <a:custGeom>
              <a:avLst/>
              <a:gdLst/>
              <a:ahLst/>
              <a:cxnLst/>
              <a:rect l="l" t="t" r="r" b="b"/>
              <a:pathLst>
                <a:path w="1644815" h="153930">
                  <a:moveTo>
                    <a:pt x="0" y="0"/>
                  </a:moveTo>
                  <a:lnTo>
                    <a:pt x="1644815" y="0"/>
                  </a:lnTo>
                  <a:lnTo>
                    <a:pt x="1644815" y="153930"/>
                  </a:lnTo>
                  <a:lnTo>
                    <a:pt x="0" y="153930"/>
                  </a:lnTo>
                  <a:close/>
                </a:path>
              </a:pathLst>
            </a:custGeom>
            <a:solidFill>
              <a:srgbClr val="3D3D3D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9525"/>
              <a:ext cx="1644815" cy="1634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0"/>
                </a:lnSpc>
              </a:pPr>
              <a:r>
                <a:rPr lang="en-US" sz="3000" spc="150">
                  <a:solidFill>
                    <a:srgbClr val="F4F4F4"/>
                  </a:solidFill>
                  <a:latin typeface="TDTD신굴림"/>
                </a:rPr>
                <a:t>Google Search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0477066" y="1868135"/>
            <a:ext cx="6245159" cy="584454"/>
            <a:chOff x="0" y="0"/>
            <a:chExt cx="1644815" cy="15393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644815" cy="153930"/>
            </a:xfrm>
            <a:custGeom>
              <a:avLst/>
              <a:gdLst/>
              <a:ahLst/>
              <a:cxnLst/>
              <a:rect l="l" t="t" r="r" b="b"/>
              <a:pathLst>
                <a:path w="1644815" h="153930">
                  <a:moveTo>
                    <a:pt x="0" y="0"/>
                  </a:moveTo>
                  <a:lnTo>
                    <a:pt x="1644815" y="0"/>
                  </a:lnTo>
                  <a:lnTo>
                    <a:pt x="1644815" y="153930"/>
                  </a:lnTo>
                  <a:lnTo>
                    <a:pt x="0" y="153930"/>
                  </a:lnTo>
                  <a:close/>
                </a:path>
              </a:pathLst>
            </a:custGeom>
            <a:solidFill>
              <a:srgbClr val="3D3D3D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9525"/>
              <a:ext cx="1644815" cy="1634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0"/>
                </a:lnSpc>
              </a:pPr>
              <a:r>
                <a:rPr lang="en-US" sz="3000" spc="150">
                  <a:solidFill>
                    <a:srgbClr val="F4F4F4"/>
                  </a:solidFill>
                  <a:ea typeface="TDTD신굴림"/>
                </a:rPr>
                <a:t>수집 방법</a:t>
              </a:r>
            </a:p>
          </p:txBody>
        </p:sp>
      </p:grpSp>
      <p:sp>
        <p:nvSpPr>
          <p:cNvPr id="9" name="Freeform 9"/>
          <p:cNvSpPr/>
          <p:nvPr/>
        </p:nvSpPr>
        <p:spPr>
          <a:xfrm>
            <a:off x="733593" y="2843114"/>
            <a:ext cx="7958603" cy="6009243"/>
          </a:xfrm>
          <a:custGeom>
            <a:avLst/>
            <a:gdLst/>
            <a:ahLst/>
            <a:cxnLst/>
            <a:rect l="l" t="t" r="r" b="b"/>
            <a:pathLst>
              <a:path w="7958603" h="6009243">
                <a:moveTo>
                  <a:pt x="0" y="0"/>
                </a:moveTo>
                <a:lnTo>
                  <a:pt x="7958603" y="0"/>
                </a:lnTo>
                <a:lnTo>
                  <a:pt x="7958603" y="6009242"/>
                </a:lnTo>
                <a:lnTo>
                  <a:pt x="0" y="600924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68657"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0477066" y="3972917"/>
            <a:ext cx="6245159" cy="1350375"/>
          </a:xfrm>
          <a:custGeom>
            <a:avLst/>
            <a:gdLst/>
            <a:ahLst/>
            <a:cxnLst/>
            <a:rect l="l" t="t" r="r" b="b"/>
            <a:pathLst>
              <a:path w="6245159" h="1350375">
                <a:moveTo>
                  <a:pt x="0" y="0"/>
                </a:moveTo>
                <a:lnTo>
                  <a:pt x="6245159" y="0"/>
                </a:lnTo>
                <a:lnTo>
                  <a:pt x="6245159" y="1350375"/>
                </a:lnTo>
                <a:lnTo>
                  <a:pt x="0" y="135037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6556" b="-6556"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0477066" y="5898593"/>
            <a:ext cx="6245159" cy="1823959"/>
          </a:xfrm>
          <a:custGeom>
            <a:avLst/>
            <a:gdLst/>
            <a:ahLst/>
            <a:cxnLst/>
            <a:rect l="l" t="t" r="r" b="b"/>
            <a:pathLst>
              <a:path w="6245159" h="1823959">
                <a:moveTo>
                  <a:pt x="0" y="0"/>
                </a:moveTo>
                <a:lnTo>
                  <a:pt x="6245159" y="0"/>
                </a:lnTo>
                <a:lnTo>
                  <a:pt x="6245159" y="1823960"/>
                </a:lnTo>
                <a:lnTo>
                  <a:pt x="0" y="182396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0896" t="-77730" r="-20509" b="-76848"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2688550" y="4212287"/>
            <a:ext cx="4048689" cy="3841193"/>
          </a:xfrm>
          <a:custGeom>
            <a:avLst/>
            <a:gdLst/>
            <a:ahLst/>
            <a:cxnLst/>
            <a:rect l="l" t="t" r="r" b="b"/>
            <a:pathLst>
              <a:path w="4048689" h="3841193">
                <a:moveTo>
                  <a:pt x="0" y="0"/>
                </a:moveTo>
                <a:lnTo>
                  <a:pt x="4048689" y="0"/>
                </a:lnTo>
                <a:lnTo>
                  <a:pt x="4048689" y="3841193"/>
                </a:lnTo>
                <a:lnTo>
                  <a:pt x="0" y="384119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459191" y="755713"/>
            <a:ext cx="5996737" cy="720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500"/>
              </a:lnSpc>
            </a:pPr>
            <a:r>
              <a:rPr lang="en-US" sz="5000">
                <a:solidFill>
                  <a:srgbClr val="000000"/>
                </a:solidFill>
                <a:ea typeface="TDTD강굴림"/>
              </a:rPr>
              <a:t>프로젝트 구성과 방법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144000" y="618688"/>
            <a:ext cx="7578225" cy="733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50"/>
              </a:lnSpc>
              <a:spcBef>
                <a:spcPct val="0"/>
              </a:spcBef>
            </a:pPr>
            <a:r>
              <a:rPr lang="en-US" sz="4500">
                <a:solidFill>
                  <a:srgbClr val="000000"/>
                </a:solidFill>
                <a:ea typeface="TDTD신굴림"/>
              </a:rPr>
              <a:t>이미지 모델 학습 데이터셋 탐색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33593" y="8800062"/>
            <a:ext cx="2897114" cy="14869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27"/>
              </a:lnSpc>
            </a:pPr>
            <a:endParaRPr/>
          </a:p>
          <a:p>
            <a:pPr marL="486121" lvl="1" indent="-243060" algn="l">
              <a:lnSpc>
                <a:spcPts val="2927"/>
              </a:lnSpc>
              <a:buFont typeface="Arial"/>
              <a:buChar char="•"/>
            </a:pPr>
            <a:r>
              <a:rPr lang="en-US" sz="2251" spc="112">
                <a:solidFill>
                  <a:srgbClr val="000000"/>
                </a:solidFill>
                <a:ea typeface="TDTD신굴림"/>
              </a:rPr>
              <a:t>검색어 수색 작업</a:t>
            </a:r>
          </a:p>
          <a:p>
            <a:pPr marL="486121" lvl="1" indent="-243060" algn="l">
              <a:lnSpc>
                <a:spcPts val="2927"/>
              </a:lnSpc>
              <a:buFont typeface="Arial"/>
              <a:buChar char="•"/>
            </a:pPr>
            <a:r>
              <a:rPr lang="en-US" sz="2251" spc="112">
                <a:solidFill>
                  <a:srgbClr val="000000"/>
                </a:solidFill>
                <a:latin typeface="TDTD신굴림"/>
                <a:ea typeface="TDTD신굴림"/>
              </a:rPr>
              <a:t>라벨 정보 : 사람</a:t>
            </a:r>
          </a:p>
          <a:p>
            <a:pPr algn="l">
              <a:lnSpc>
                <a:spcPts val="2927"/>
              </a:lnSpc>
              <a:spcBef>
                <a:spcPct val="0"/>
              </a:spcBef>
            </a:pPr>
            <a:endParaRPr lang="en-US" sz="2251" spc="112">
              <a:solidFill>
                <a:srgbClr val="000000"/>
              </a:solidFill>
              <a:latin typeface="TDTD신굴림"/>
              <a:ea typeface="TDTD신굴림"/>
            </a:endParaRPr>
          </a:p>
        </p:txBody>
      </p:sp>
      <p:sp>
        <p:nvSpPr>
          <p:cNvPr id="16" name="Freeform 16"/>
          <p:cNvSpPr/>
          <p:nvPr/>
        </p:nvSpPr>
        <p:spPr>
          <a:xfrm>
            <a:off x="11409191" y="3972917"/>
            <a:ext cx="4048689" cy="3841193"/>
          </a:xfrm>
          <a:custGeom>
            <a:avLst/>
            <a:gdLst/>
            <a:ahLst/>
            <a:cxnLst/>
            <a:rect l="l" t="t" r="r" b="b"/>
            <a:pathLst>
              <a:path w="4048689" h="3841193">
                <a:moveTo>
                  <a:pt x="0" y="0"/>
                </a:moveTo>
                <a:lnTo>
                  <a:pt x="4048689" y="0"/>
                </a:lnTo>
                <a:lnTo>
                  <a:pt x="4048689" y="3841194"/>
                </a:lnTo>
                <a:lnTo>
                  <a:pt x="0" y="384119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0731" b="-70731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2012272" y="1868135"/>
            <a:ext cx="6245159" cy="584454"/>
            <a:chOff x="0" y="0"/>
            <a:chExt cx="1644815" cy="15393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644815" cy="153930"/>
            </a:xfrm>
            <a:custGeom>
              <a:avLst/>
              <a:gdLst/>
              <a:ahLst/>
              <a:cxnLst/>
              <a:rect l="l" t="t" r="r" b="b"/>
              <a:pathLst>
                <a:path w="1644815" h="153930">
                  <a:moveTo>
                    <a:pt x="0" y="0"/>
                  </a:moveTo>
                  <a:lnTo>
                    <a:pt x="1644815" y="0"/>
                  </a:lnTo>
                  <a:lnTo>
                    <a:pt x="1644815" y="153930"/>
                  </a:lnTo>
                  <a:lnTo>
                    <a:pt x="0" y="153930"/>
                  </a:lnTo>
                  <a:close/>
                </a:path>
              </a:pathLst>
            </a:custGeom>
            <a:solidFill>
              <a:srgbClr val="3D3D3D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9525"/>
              <a:ext cx="1644815" cy="1634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0"/>
                </a:lnSpc>
              </a:pPr>
              <a:r>
                <a:rPr lang="en-US" sz="3000" spc="150">
                  <a:solidFill>
                    <a:srgbClr val="F4F4F4"/>
                  </a:solidFill>
                  <a:latin typeface="TDTD신굴림"/>
                </a:rPr>
                <a:t>AI hub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0477066" y="1868135"/>
            <a:ext cx="6245159" cy="584454"/>
            <a:chOff x="0" y="0"/>
            <a:chExt cx="1644815" cy="15393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644815" cy="153930"/>
            </a:xfrm>
            <a:custGeom>
              <a:avLst/>
              <a:gdLst/>
              <a:ahLst/>
              <a:cxnLst/>
              <a:rect l="l" t="t" r="r" b="b"/>
              <a:pathLst>
                <a:path w="1644815" h="153930">
                  <a:moveTo>
                    <a:pt x="0" y="0"/>
                  </a:moveTo>
                  <a:lnTo>
                    <a:pt x="1644815" y="0"/>
                  </a:lnTo>
                  <a:lnTo>
                    <a:pt x="1644815" y="153930"/>
                  </a:lnTo>
                  <a:lnTo>
                    <a:pt x="0" y="153930"/>
                  </a:lnTo>
                  <a:close/>
                </a:path>
              </a:pathLst>
            </a:custGeom>
            <a:solidFill>
              <a:srgbClr val="3D3D3D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9525"/>
              <a:ext cx="1644815" cy="1634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0"/>
                </a:lnSpc>
              </a:pPr>
              <a:r>
                <a:rPr lang="en-US" sz="3000" spc="150">
                  <a:solidFill>
                    <a:srgbClr val="F4F4F4"/>
                  </a:solidFill>
                  <a:ea typeface="TDTD신굴림"/>
                </a:rPr>
                <a:t>전처리</a:t>
              </a:r>
            </a:p>
          </p:txBody>
        </p:sp>
      </p:grpSp>
      <p:sp>
        <p:nvSpPr>
          <p:cNvPr id="9" name="Freeform 9"/>
          <p:cNvSpPr/>
          <p:nvPr/>
        </p:nvSpPr>
        <p:spPr>
          <a:xfrm>
            <a:off x="459191" y="3043899"/>
            <a:ext cx="8684809" cy="2537581"/>
          </a:xfrm>
          <a:custGeom>
            <a:avLst/>
            <a:gdLst/>
            <a:ahLst/>
            <a:cxnLst/>
            <a:rect l="l" t="t" r="r" b="b"/>
            <a:pathLst>
              <a:path w="8684809" h="2537581">
                <a:moveTo>
                  <a:pt x="0" y="0"/>
                </a:moveTo>
                <a:lnTo>
                  <a:pt x="8684809" y="0"/>
                </a:lnTo>
                <a:lnTo>
                  <a:pt x="8684809" y="2537581"/>
                </a:lnTo>
                <a:lnTo>
                  <a:pt x="0" y="25375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19181"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459191" y="5872507"/>
            <a:ext cx="8684809" cy="3784548"/>
          </a:xfrm>
          <a:custGeom>
            <a:avLst/>
            <a:gdLst/>
            <a:ahLst/>
            <a:cxnLst/>
            <a:rect l="l" t="t" r="r" b="b"/>
            <a:pathLst>
              <a:path w="8684809" h="3784548">
                <a:moveTo>
                  <a:pt x="0" y="0"/>
                </a:moveTo>
                <a:lnTo>
                  <a:pt x="8684809" y="0"/>
                </a:lnTo>
                <a:lnTo>
                  <a:pt x="8684809" y="3784548"/>
                </a:lnTo>
                <a:lnTo>
                  <a:pt x="0" y="378454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0477066" y="3043899"/>
            <a:ext cx="6476948" cy="2828608"/>
          </a:xfrm>
          <a:custGeom>
            <a:avLst/>
            <a:gdLst/>
            <a:ahLst/>
            <a:cxnLst/>
            <a:rect l="l" t="t" r="r" b="b"/>
            <a:pathLst>
              <a:path w="6476948" h="2828608">
                <a:moveTo>
                  <a:pt x="0" y="0"/>
                </a:moveTo>
                <a:lnTo>
                  <a:pt x="6476949" y="0"/>
                </a:lnTo>
                <a:lnTo>
                  <a:pt x="6476949" y="2828608"/>
                </a:lnTo>
                <a:lnTo>
                  <a:pt x="0" y="282860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b="-67006"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459191" y="755713"/>
            <a:ext cx="5996737" cy="720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500"/>
              </a:lnSpc>
            </a:pPr>
            <a:r>
              <a:rPr lang="en-US" sz="5000">
                <a:solidFill>
                  <a:srgbClr val="000000"/>
                </a:solidFill>
                <a:ea typeface="TDTD강굴림"/>
              </a:rPr>
              <a:t>프로젝트 구성과 방법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144000" y="618688"/>
            <a:ext cx="7578225" cy="733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50"/>
              </a:lnSpc>
              <a:spcBef>
                <a:spcPct val="0"/>
              </a:spcBef>
            </a:pPr>
            <a:r>
              <a:rPr lang="en-US" sz="4500">
                <a:solidFill>
                  <a:srgbClr val="000000"/>
                </a:solidFill>
                <a:ea typeface="TDTD신굴림"/>
              </a:rPr>
              <a:t>이미지 모델 학습 데이터셋 탐색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477066" y="4303164"/>
            <a:ext cx="6450691" cy="6852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20"/>
              </a:lnSpc>
              <a:spcBef>
                <a:spcPct val="0"/>
              </a:spcBef>
            </a:pPr>
            <a:r>
              <a:rPr lang="en-US" sz="4433" spc="221">
                <a:solidFill>
                  <a:srgbClr val="000000"/>
                </a:solidFill>
                <a:latin typeface="TDTD신굴림"/>
                <a:ea typeface="TDTD신굴림"/>
              </a:rPr>
              <a:t>견과류 15종을 1개로 합침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305656" y="7079570"/>
            <a:ext cx="4587980" cy="13608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20"/>
              </a:lnSpc>
            </a:pPr>
            <a:r>
              <a:rPr lang="en-US" sz="4433" spc="221">
                <a:solidFill>
                  <a:srgbClr val="000000"/>
                </a:solidFill>
                <a:latin typeface="TDTD신굴림"/>
                <a:ea typeface="TDTD신굴림"/>
              </a:rPr>
              <a:t>80개 카테고리 중 </a:t>
            </a:r>
          </a:p>
          <a:p>
            <a:pPr algn="ctr">
              <a:lnSpc>
                <a:spcPts val="5320"/>
              </a:lnSpc>
              <a:spcBef>
                <a:spcPct val="0"/>
              </a:spcBef>
            </a:pPr>
            <a:r>
              <a:rPr lang="en-US" sz="4433" spc="221">
                <a:solidFill>
                  <a:srgbClr val="000000"/>
                </a:solidFill>
                <a:latin typeface="TDTD신굴림"/>
                <a:ea typeface="TDTD신굴림"/>
              </a:rPr>
              <a:t>person 만 추리기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0731" b="-70731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59191" y="1756401"/>
            <a:ext cx="9057586" cy="7569687"/>
          </a:xfrm>
          <a:custGeom>
            <a:avLst/>
            <a:gdLst/>
            <a:ahLst/>
            <a:cxnLst/>
            <a:rect l="l" t="t" r="r" b="b"/>
            <a:pathLst>
              <a:path w="9057586" h="7569687">
                <a:moveTo>
                  <a:pt x="0" y="0"/>
                </a:moveTo>
                <a:lnTo>
                  <a:pt x="9057585" y="0"/>
                </a:lnTo>
                <a:lnTo>
                  <a:pt x="9057585" y="7569688"/>
                </a:lnTo>
                <a:lnTo>
                  <a:pt x="0" y="75696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9828" b="-9828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1397791" y="1756401"/>
            <a:ext cx="5075254" cy="3921522"/>
          </a:xfrm>
          <a:custGeom>
            <a:avLst/>
            <a:gdLst/>
            <a:ahLst/>
            <a:cxnLst/>
            <a:rect l="l" t="t" r="r" b="b"/>
            <a:pathLst>
              <a:path w="5075254" h="3921522">
                <a:moveTo>
                  <a:pt x="0" y="0"/>
                </a:moveTo>
                <a:lnTo>
                  <a:pt x="5075254" y="0"/>
                </a:lnTo>
                <a:lnTo>
                  <a:pt x="5075254" y="3921522"/>
                </a:lnTo>
                <a:lnTo>
                  <a:pt x="0" y="39215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1397791" y="5677923"/>
            <a:ext cx="5075254" cy="3791923"/>
          </a:xfrm>
          <a:custGeom>
            <a:avLst/>
            <a:gdLst/>
            <a:ahLst/>
            <a:cxnLst/>
            <a:rect l="l" t="t" r="r" b="b"/>
            <a:pathLst>
              <a:path w="5075254" h="3791923">
                <a:moveTo>
                  <a:pt x="0" y="0"/>
                </a:moveTo>
                <a:lnTo>
                  <a:pt x="5075254" y="0"/>
                </a:lnTo>
                <a:lnTo>
                  <a:pt x="5075254" y="3791923"/>
                </a:lnTo>
                <a:lnTo>
                  <a:pt x="0" y="379192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459191" y="755713"/>
            <a:ext cx="5996737" cy="720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500"/>
              </a:lnSpc>
            </a:pPr>
            <a:r>
              <a:rPr lang="en-US" sz="5000">
                <a:solidFill>
                  <a:srgbClr val="000000"/>
                </a:solidFill>
                <a:ea typeface="TDTD강굴림"/>
              </a:rPr>
              <a:t>프로젝트 결과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707767" y="638175"/>
            <a:ext cx="7578225" cy="733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50"/>
              </a:lnSpc>
              <a:spcBef>
                <a:spcPct val="0"/>
              </a:spcBef>
            </a:pPr>
            <a:r>
              <a:rPr lang="en-US" sz="4500">
                <a:solidFill>
                  <a:srgbClr val="000000"/>
                </a:solidFill>
                <a:latin typeface="TDTD신굴림"/>
              </a:rPr>
              <a:t>Nuts Dataset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0" y="9460321"/>
            <a:ext cx="12073239" cy="1343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320"/>
              </a:lnSpc>
            </a:pPr>
            <a:r>
              <a:rPr lang="en-US" sz="4433" spc="221">
                <a:solidFill>
                  <a:srgbClr val="000000"/>
                </a:solidFill>
                <a:latin typeface="TDTD신굴림"/>
                <a:ea typeface="TDTD신굴림"/>
              </a:rPr>
              <a:t>YOLOv5   pretrain : 사용x   epoch : 100</a:t>
            </a:r>
          </a:p>
          <a:p>
            <a:pPr algn="just">
              <a:lnSpc>
                <a:spcPts val="5320"/>
              </a:lnSpc>
              <a:spcBef>
                <a:spcPct val="0"/>
              </a:spcBef>
            </a:pPr>
            <a:endParaRPr lang="en-US" sz="4433" spc="221">
              <a:solidFill>
                <a:srgbClr val="000000"/>
              </a:solidFill>
              <a:latin typeface="TDTD신굴림"/>
              <a:ea typeface="TDTD신굴림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0731" b="-70731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457559" y="2091633"/>
            <a:ext cx="10761598" cy="6053399"/>
          </a:xfrm>
          <a:custGeom>
            <a:avLst/>
            <a:gdLst/>
            <a:ahLst/>
            <a:cxnLst/>
            <a:rect l="l" t="t" r="r" b="b"/>
            <a:pathLst>
              <a:path w="10761598" h="6053399">
                <a:moveTo>
                  <a:pt x="0" y="0"/>
                </a:moveTo>
                <a:lnTo>
                  <a:pt x="10761598" y="0"/>
                </a:lnTo>
                <a:lnTo>
                  <a:pt x="10761598" y="6053399"/>
                </a:lnTo>
                <a:lnTo>
                  <a:pt x="0" y="605339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459191" y="755713"/>
            <a:ext cx="5996737" cy="720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500"/>
              </a:lnSpc>
            </a:pPr>
            <a:r>
              <a:rPr lang="en-US" sz="5000">
                <a:solidFill>
                  <a:srgbClr val="000000"/>
                </a:solidFill>
                <a:ea typeface="TDTD강굴림"/>
              </a:rPr>
              <a:t>프로젝트 결과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707767" y="638175"/>
            <a:ext cx="7578225" cy="733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50"/>
              </a:lnSpc>
              <a:spcBef>
                <a:spcPct val="0"/>
              </a:spcBef>
            </a:pPr>
            <a:r>
              <a:rPr lang="en-US" sz="4500">
                <a:solidFill>
                  <a:srgbClr val="000000"/>
                </a:solidFill>
                <a:latin typeface="TDTD신굴림"/>
              </a:rPr>
              <a:t>Nuts Dataset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880494" y="8496703"/>
            <a:ext cx="7915727" cy="2009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20"/>
              </a:lnSpc>
            </a:pPr>
            <a:r>
              <a:rPr lang="en-US" sz="4433" spc="221">
                <a:solidFill>
                  <a:srgbClr val="000000"/>
                </a:solidFill>
                <a:latin typeface="TDTD신굴림"/>
                <a:ea typeface="TDTD신굴림"/>
              </a:rPr>
              <a:t>이게 됐다.</a:t>
            </a:r>
          </a:p>
          <a:p>
            <a:pPr algn="ctr">
              <a:lnSpc>
                <a:spcPts val="5320"/>
              </a:lnSpc>
            </a:pPr>
            <a:r>
              <a:rPr lang="en-US" sz="4433" spc="221">
                <a:solidFill>
                  <a:srgbClr val="000000"/>
                </a:solidFill>
                <a:ea typeface="TDTD신굴림"/>
              </a:rPr>
              <a:t>하지만 이건 운이 좋았던 케이스</a:t>
            </a:r>
          </a:p>
          <a:p>
            <a:pPr algn="just">
              <a:lnSpc>
                <a:spcPts val="5320"/>
              </a:lnSpc>
              <a:spcBef>
                <a:spcPct val="0"/>
              </a:spcBef>
            </a:pPr>
            <a:endParaRPr lang="en-US" sz="4433" spc="221">
              <a:solidFill>
                <a:srgbClr val="000000"/>
              </a:solidFill>
              <a:ea typeface="TDTD신굴림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240</Words>
  <Application>Microsoft Office PowerPoint</Application>
  <PresentationFormat>사용자 지정</PresentationFormat>
  <Paragraphs>77</Paragraphs>
  <Slides>17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4" baseType="lpstr">
      <vt:lpstr>TDTD강굴림</vt:lpstr>
      <vt:lpstr>True Typewriter</vt:lpstr>
      <vt:lpstr>TDTD신굴림</vt:lpstr>
      <vt:lpstr>Calibri</vt:lpstr>
      <vt:lpstr>Courier Prime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객체 탐지</dc:title>
  <cp:lastModifiedBy>MOONSIK</cp:lastModifiedBy>
  <cp:revision>1</cp:revision>
  <dcterms:created xsi:type="dcterms:W3CDTF">2006-08-16T00:00:00Z</dcterms:created>
  <dcterms:modified xsi:type="dcterms:W3CDTF">2024-08-24T05:06:33Z</dcterms:modified>
  <dc:identifier>DAGHsC2-T9k</dc:identifier>
</cp:coreProperties>
</file>